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4"/>
  </p:notesMasterIdLst>
  <p:handoutMasterIdLst>
    <p:handoutMasterId r:id="rId25"/>
  </p:handoutMasterIdLst>
  <p:sldIdLst>
    <p:sldId id="256" r:id="rId3"/>
    <p:sldId id="267" r:id="rId4"/>
    <p:sldId id="25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1" r:id="rId18"/>
    <p:sldId id="280" r:id="rId19"/>
    <p:sldId id="282" r:id="rId20"/>
    <p:sldId id="283" r:id="rId21"/>
    <p:sldId id="284" r:id="rId22"/>
    <p:sldId id="285" r:id="rId23"/>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69" d="100"/>
          <a:sy n="69" d="100"/>
        </p:scale>
        <p:origin x="882" y="60"/>
      </p:cViewPr>
      <p:guideLst>
        <p:guide pos="3840"/>
        <p:guide orient="horz" pos="288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4/8/2017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4/8/2017</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6096000"/>
            <a:ext cx="121920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a:off x="0" y="82804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6320444"/>
            <a:ext cx="10972800" cy="1684712"/>
          </a:xfrm>
        </p:spPr>
        <p:txBody>
          <a:bodyPr anchor="ctr">
            <a:normAutofit/>
          </a:bodyPr>
          <a:lstStyle>
            <a:lvl1pPr algn="l">
              <a:defRPr sz="5800"/>
            </a:lvl1pPr>
          </a:lstStyle>
          <a:p>
            <a:r>
              <a:rPr lang="en-US" smtClean="0"/>
              <a:t>Click to edit Master title style</a:t>
            </a:r>
            <a:endParaRPr/>
          </a:p>
        </p:txBody>
      </p:sp>
      <p:sp>
        <p:nvSpPr>
          <p:cNvPr id="3" name="Subtitle 2"/>
          <p:cNvSpPr>
            <a:spLocks noGrp="1"/>
          </p:cNvSpPr>
          <p:nvPr>
            <p:ph type="subTitle" idx="1"/>
          </p:nvPr>
        </p:nvSpPr>
        <p:spPr>
          <a:xfrm>
            <a:off x="609600" y="8382000"/>
            <a:ext cx="10972800" cy="6096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pic>
        <p:nvPicPr>
          <p:cNvPr id="9" name="Picture 8" descr="Closeup of test tubes" title="Science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6218845"/>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5" y="0"/>
            <a:ext cx="2881745"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flipH="1">
            <a:off x="9310255"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914401"/>
            <a:ext cx="2324100" cy="73151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914401"/>
            <a:ext cx="8105775" cy="73151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4/8/2017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pic>
        <p:nvPicPr>
          <p:cNvPr id="8" name="Picture 7"/>
          <p:cNvPicPr>
            <a:picLocks noChangeAspect="1"/>
          </p:cNvPicPr>
          <p:nvPr userDrawn="1"/>
        </p:nvPicPr>
        <p:blipFill>
          <a:blip r:embed="rId2"/>
          <a:stretch>
            <a:fillRect/>
          </a:stretch>
        </p:blipFill>
        <p:spPr>
          <a:xfrm>
            <a:off x="-1057" y="43693"/>
            <a:ext cx="12193057" cy="1714321"/>
          </a:xfrm>
          <a:prstGeom prst="rect">
            <a:avLst/>
          </a:prstGeom>
        </p:spPr>
      </p:pic>
      <p:sp>
        <p:nvSpPr>
          <p:cNvPr id="2" name="Title 1"/>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76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8" name="Straight Connector 7"/>
          <p:cNvCxnSpPr/>
          <p:nvPr/>
        </p:nvCxnSpPr>
        <p:spPr>
          <a:xfrm>
            <a:off x="0" y="76708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4204127"/>
            <a:ext cx="10972800" cy="3048000"/>
          </a:xfrm>
        </p:spPr>
        <p:txBody>
          <a:bodyPr anchor="b">
            <a:normAutofit/>
          </a:bodyPr>
          <a:lstStyle>
            <a:lvl1pPr>
              <a:defRPr sz="5800" b="0"/>
            </a:lvl1pPr>
          </a:lstStyle>
          <a:p>
            <a:r>
              <a:rPr lang="en-US" smtClean="0"/>
              <a:t>Click to edit Master title style</a:t>
            </a:r>
            <a:endParaRPr/>
          </a:p>
        </p:txBody>
      </p:sp>
      <p:sp>
        <p:nvSpPr>
          <p:cNvPr id="3" name="Text Placeholder 2"/>
          <p:cNvSpPr>
            <a:spLocks noGrp="1"/>
          </p:cNvSpPr>
          <p:nvPr>
            <p:ph type="body" idx="1"/>
          </p:nvPr>
        </p:nvSpPr>
        <p:spPr>
          <a:xfrm>
            <a:off x="603250" y="7818739"/>
            <a:ext cx="10972800" cy="600056"/>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2286001"/>
            <a:ext cx="4752109" cy="59436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2" y="2286001"/>
            <a:ext cx="4752109" cy="59436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402902D-A5F5-4D7D-AAA7-32469BA0BC4D}" type="datetimeFigureOut">
              <a:rPr lang="en-US"/>
              <a:t>4/8/2017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2039389"/>
            <a:ext cx="4754880" cy="1082111"/>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3312923"/>
            <a:ext cx="4754880" cy="4916677"/>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2039389"/>
            <a:ext cx="4754880" cy="1082111"/>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0320" y="3312923"/>
            <a:ext cx="4754880" cy="4916677"/>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402902D-A5F5-4D7D-AAA7-32469BA0BC4D}" type="datetimeFigureOut">
              <a:rPr lang="en-US"/>
              <a:t>4/8/2017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02902D-A5F5-4D7D-AAA7-32469BA0BC4D}" type="datetimeFigureOut">
              <a:rPr lang="en-US"/>
              <a:t>4/8/2017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902D-A5F5-4D7D-AAA7-32469BA0BC4D}" type="datetimeFigureOut">
              <a:rPr lang="en-US"/>
              <a:t>4/8/2017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flipH="1">
            <a:off x="4267201"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620683"/>
            <a:ext cx="3506162" cy="2133600"/>
          </a:xfrm>
        </p:spPr>
        <p:txBody>
          <a:bodyPr anchor="t">
            <a:normAutofit/>
          </a:bodyPr>
          <a:lstStyle>
            <a:lvl1pPr>
              <a:defRPr sz="2800" b="0"/>
            </a:lvl1pPr>
          </a:lstStyle>
          <a:p>
            <a:r>
              <a:rPr lang="en-US" smtClean="0"/>
              <a:t>Click to edit Master title style</a:t>
            </a:r>
            <a:endParaRPr/>
          </a:p>
        </p:txBody>
      </p:sp>
      <p:sp>
        <p:nvSpPr>
          <p:cNvPr id="3" name="Content Placeholder 2"/>
          <p:cNvSpPr>
            <a:spLocks noGrp="1"/>
          </p:cNvSpPr>
          <p:nvPr>
            <p:ph idx="1"/>
          </p:nvPr>
        </p:nvSpPr>
        <p:spPr>
          <a:xfrm>
            <a:off x="4699000" y="620685"/>
            <a:ext cx="7048500" cy="791371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0519" y="4995333"/>
            <a:ext cx="3506162" cy="3234267"/>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688" userDrawn="1">
          <p15:clr>
            <a:srgbClr val="FBAE40"/>
          </p15:clr>
        </p15:guide>
        <p15:guide id="2" orient="horz" pos="384" userDrawn="1">
          <p15:clr>
            <a:srgbClr val="FBAE40"/>
          </p15:clr>
        </p15:guide>
        <p15:guide id="3" orient="horz" pos="5376" userDrawn="1">
          <p15:clr>
            <a:srgbClr val="FBAE40"/>
          </p15:clr>
        </p15:guide>
        <p15:guide id="4" pos="295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flipH="1">
            <a:off x="4267201" y="0"/>
            <a:ext cx="1" cy="9144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621792"/>
            <a:ext cx="3502152" cy="2133600"/>
          </a:xfrm>
        </p:spPr>
        <p:txBody>
          <a:bodyPr anchor="t">
            <a:normAutofit/>
          </a:bodyPr>
          <a:lstStyle>
            <a:lvl1pPr>
              <a:defRPr sz="2800" b="0"/>
            </a:lvl1pPr>
          </a:lstStyle>
          <a:p>
            <a:r>
              <a:rPr lang="en-US" smtClean="0"/>
              <a:t>Click to edit Master title style</a:t>
            </a:r>
            <a:endParaRPr/>
          </a:p>
        </p:txBody>
      </p:sp>
      <p:sp>
        <p:nvSpPr>
          <p:cNvPr id="3" name="Picture Placeholder 2"/>
          <p:cNvSpPr>
            <a:spLocks noGrp="1"/>
          </p:cNvSpPr>
          <p:nvPr>
            <p:ph type="pic" idx="1"/>
          </p:nvPr>
        </p:nvSpPr>
        <p:spPr>
          <a:xfrm>
            <a:off x="4309872" y="0"/>
            <a:ext cx="7882128" cy="9144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384048" y="4998720"/>
            <a:ext cx="3502152" cy="323088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cxnSp>
        <p:nvCxnSpPr>
          <p:cNvPr id="9" name="Straight Connector 8"/>
          <p:cNvCxnSpPr/>
          <p:nvPr/>
        </p:nvCxnSpPr>
        <p:spPr>
          <a:xfrm>
            <a:off x="0" y="18288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1066800" y="169333"/>
            <a:ext cx="10058400" cy="146304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066800" y="2286000"/>
            <a:ext cx="10058400" cy="5943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9486900" y="8525933"/>
            <a:ext cx="2324100" cy="36576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4/8/2017</a:t>
            </a:fld>
            <a:endParaRPr/>
          </a:p>
        </p:txBody>
      </p:sp>
      <p:sp>
        <p:nvSpPr>
          <p:cNvPr id="5" name="Footer Placeholder 4"/>
          <p:cNvSpPr>
            <a:spLocks noGrp="1"/>
          </p:cNvSpPr>
          <p:nvPr>
            <p:ph type="ftr" sz="quarter" idx="3"/>
          </p:nvPr>
        </p:nvSpPr>
        <p:spPr>
          <a:xfrm>
            <a:off x="809625" y="8525933"/>
            <a:ext cx="8134350" cy="36576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5" y="8525933"/>
            <a:ext cx="523875" cy="36576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a:t>Week 3 readings</a:t>
            </a:r>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5</a:t>
            </a:r>
            <a:endParaRPr lang="en-US" dirty="0"/>
          </a:p>
        </p:txBody>
      </p:sp>
      <p:sp>
        <p:nvSpPr>
          <p:cNvPr id="3" name="Subtitle 2"/>
          <p:cNvSpPr>
            <a:spLocks noGrp="1"/>
          </p:cNvSpPr>
          <p:nvPr>
            <p:ph type="subTitle" idx="1"/>
          </p:nvPr>
        </p:nvSpPr>
        <p:spPr>
          <a:xfrm>
            <a:off x="206841" y="6814357"/>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6854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people came from the countryside to live in cities</a:t>
            </a:r>
          </a:p>
          <a:p>
            <a:pPr>
              <a:lnSpc>
                <a:spcPct val="90000"/>
              </a:lnSpc>
            </a:pPr>
            <a:r>
              <a:rPr lang="en-US" sz="1600" dirty="0"/>
              <a:t>living rurally sucked, drought and plagues hit and the services pail in comparison to cities</a:t>
            </a:r>
          </a:p>
          <a:p>
            <a:pPr>
              <a:lnSpc>
                <a:spcPct val="90000"/>
              </a:lnSpc>
            </a:pPr>
            <a:r>
              <a:rPr lang="en-US" sz="1600" dirty="0"/>
              <a:t>People left because their life was boring. they said it would be better in cities, everything was built for them anyway</a:t>
            </a:r>
          </a:p>
          <a:p>
            <a:pPr>
              <a:lnSpc>
                <a:spcPct val="90000"/>
              </a:lnSpc>
            </a:pPr>
            <a:r>
              <a:rPr lang="en-US" sz="1600" dirty="0"/>
              <a:t>American cities increased to 10 mills in early 1900's because of immigration and more births</a:t>
            </a:r>
          </a:p>
          <a:p>
            <a:pPr>
              <a:lnSpc>
                <a:spcPct val="90000"/>
              </a:lnSpc>
            </a:pPr>
            <a:r>
              <a:rPr lang="en-US" sz="1600" dirty="0"/>
              <a:t>immigrants went  to the cities and made America an urban place</a:t>
            </a:r>
            <a:endParaRPr lang="en-US" sz="1600" dirty="0"/>
          </a:p>
        </p:txBody>
      </p:sp>
    </p:spTree>
    <p:extLst>
      <p:ext uri="{BB962C8B-B14F-4D97-AF65-F5344CB8AC3E}">
        <p14:creationId xmlns:p14="http://schemas.microsoft.com/office/powerpoint/2010/main" val="33560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Waves of Immigration</a:t>
            </a:r>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Immigration had three major waves 1840-1880's, 1880's -1924, and 1965 to present</a:t>
            </a:r>
          </a:p>
          <a:p>
            <a:pPr>
              <a:lnSpc>
                <a:spcPct val="90000"/>
              </a:lnSpc>
            </a:pPr>
            <a:r>
              <a:rPr lang="en-US" sz="1600" dirty="0"/>
              <a:t>First wave - </a:t>
            </a:r>
            <a:r>
              <a:rPr lang="en-US" sz="1600" dirty="0" err="1"/>
              <a:t>Irish,German,English</a:t>
            </a:r>
            <a:r>
              <a:rPr lang="en-US" sz="1600" dirty="0"/>
              <a:t> and Scandinavian and Chinese. They went to several places</a:t>
            </a:r>
          </a:p>
          <a:p>
            <a:pPr>
              <a:lnSpc>
                <a:spcPct val="90000"/>
              </a:lnSpc>
            </a:pPr>
            <a:r>
              <a:rPr lang="en-US" sz="1600" dirty="0"/>
              <a:t>also went to growing cities in the West</a:t>
            </a:r>
          </a:p>
          <a:p>
            <a:pPr>
              <a:lnSpc>
                <a:spcPct val="90000"/>
              </a:lnSpc>
            </a:pPr>
            <a:r>
              <a:rPr lang="en-US" sz="1600" dirty="0"/>
              <a:t>The second wave were poor and were </a:t>
            </a:r>
            <a:r>
              <a:rPr lang="en-US" sz="1600" dirty="0" err="1"/>
              <a:t>pesants</a:t>
            </a:r>
            <a:r>
              <a:rPr lang="en-US" sz="1600" dirty="0"/>
              <a:t> but were numerous</a:t>
            </a:r>
          </a:p>
          <a:p>
            <a:pPr>
              <a:lnSpc>
                <a:spcPct val="90000"/>
              </a:lnSpc>
            </a:pPr>
            <a:r>
              <a:rPr lang="en-US" sz="1600" dirty="0"/>
              <a:t>Many immigrants hoped to get wealthy then go back home, what ended up happening was people stayed or went back and forth</a:t>
            </a:r>
          </a:p>
          <a:p>
            <a:pPr>
              <a:lnSpc>
                <a:spcPct val="90000"/>
              </a:lnSpc>
            </a:pPr>
            <a:r>
              <a:rPr lang="en-US" sz="1600" dirty="0"/>
              <a:t>Immigrants settled in cities to be closer to job opportunity</a:t>
            </a:r>
          </a:p>
          <a:p>
            <a:pPr>
              <a:lnSpc>
                <a:spcPct val="90000"/>
              </a:lnSpc>
            </a:pPr>
            <a:r>
              <a:rPr lang="en-US" sz="1600" dirty="0"/>
              <a:t>Bohemians, Italians and Hungarians spread through America</a:t>
            </a:r>
            <a:endParaRPr lang="en-US" sz="1600" dirty="0"/>
          </a:p>
        </p:txBody>
      </p:sp>
    </p:spTree>
    <p:extLst>
      <p:ext uri="{BB962C8B-B14F-4D97-AF65-F5344CB8AC3E}">
        <p14:creationId xmlns:p14="http://schemas.microsoft.com/office/powerpoint/2010/main" val="376903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Ethnic Communities</a:t>
            </a:r>
            <a:endParaRPr lang="en-US" dirty="0"/>
          </a:p>
        </p:txBody>
      </p:sp>
      <p:sp>
        <p:nvSpPr>
          <p:cNvPr id="3" name="Content Placeholder 2"/>
          <p:cNvSpPr>
            <a:spLocks noGrp="1"/>
          </p:cNvSpPr>
          <p:nvPr>
            <p:ph idx="1"/>
          </p:nvPr>
        </p:nvSpPr>
        <p:spPr>
          <a:xfrm>
            <a:off x="693054" y="1632373"/>
            <a:ext cx="10058400" cy="4457700"/>
          </a:xfrm>
        </p:spPr>
        <p:txBody>
          <a:bodyPr>
            <a:noAutofit/>
          </a:bodyPr>
          <a:lstStyle/>
          <a:p>
            <a:pPr>
              <a:lnSpc>
                <a:spcPct val="90000"/>
              </a:lnSpc>
            </a:pPr>
            <a:r>
              <a:rPr lang="en-US" sz="1600" dirty="0"/>
              <a:t>Ethnic enclaves formed quickly</a:t>
            </a:r>
          </a:p>
          <a:p>
            <a:pPr>
              <a:lnSpc>
                <a:spcPct val="90000"/>
              </a:lnSpc>
            </a:pPr>
            <a:r>
              <a:rPr lang="en-US" sz="1600" dirty="0" err="1"/>
              <a:t>Immimgrants</a:t>
            </a:r>
            <a:r>
              <a:rPr lang="en-US" sz="1600" dirty="0"/>
              <a:t> formed ethnic identity first then national identities</a:t>
            </a:r>
          </a:p>
          <a:p>
            <a:pPr>
              <a:lnSpc>
                <a:spcPct val="90000"/>
              </a:lnSpc>
            </a:pPr>
            <a:r>
              <a:rPr lang="en-US" sz="1600" dirty="0"/>
              <a:t>Ethnic neighborhood was the focal point of city life</a:t>
            </a:r>
          </a:p>
          <a:p>
            <a:pPr>
              <a:lnSpc>
                <a:spcPct val="90000"/>
              </a:lnSpc>
            </a:pPr>
            <a:r>
              <a:rPr lang="en-US" sz="1600" dirty="0"/>
              <a:t>The ethnic community major importance was commercial and cultural</a:t>
            </a:r>
          </a:p>
          <a:p>
            <a:pPr>
              <a:lnSpc>
                <a:spcPct val="90000"/>
              </a:lnSpc>
            </a:pPr>
            <a:r>
              <a:rPr lang="en-US" sz="1600" dirty="0"/>
              <a:t>Immigrants got their kinsmen to work with them</a:t>
            </a:r>
          </a:p>
          <a:p>
            <a:pPr>
              <a:lnSpc>
                <a:spcPct val="90000"/>
              </a:lnSpc>
            </a:pPr>
            <a:r>
              <a:rPr lang="en-US" sz="1600" dirty="0"/>
              <a:t>Racial disunity was evident in America</a:t>
            </a:r>
          </a:p>
          <a:p>
            <a:pPr>
              <a:lnSpc>
                <a:spcPct val="90000"/>
              </a:lnSpc>
            </a:pPr>
            <a:r>
              <a:rPr lang="en-US" sz="1600" dirty="0"/>
              <a:t>The anarchists tried to get people to work by grouping them in class, but they were violent</a:t>
            </a:r>
          </a:p>
          <a:p>
            <a:pPr>
              <a:lnSpc>
                <a:spcPct val="90000"/>
              </a:lnSpc>
            </a:pPr>
            <a:r>
              <a:rPr lang="en-US" sz="1600" dirty="0"/>
              <a:t>Ghetto  was the place of </a:t>
            </a:r>
            <a:r>
              <a:rPr lang="en-US" sz="1600" dirty="0" err="1"/>
              <a:t>enforeced</a:t>
            </a:r>
            <a:r>
              <a:rPr lang="en-US" sz="1600" dirty="0"/>
              <a:t> residence which is hard to </a:t>
            </a:r>
            <a:r>
              <a:rPr lang="en-US" sz="1600" dirty="0" err="1"/>
              <a:t>esacpe</a:t>
            </a:r>
            <a:r>
              <a:rPr lang="en-US" sz="1600" dirty="0"/>
              <a:t>, </a:t>
            </a:r>
            <a:r>
              <a:rPr lang="en-US" sz="1600" dirty="0" err="1"/>
              <a:t>latinos</a:t>
            </a:r>
            <a:r>
              <a:rPr lang="en-US" sz="1600" dirty="0"/>
              <a:t> and non whites were the people who suffered</a:t>
            </a:r>
          </a:p>
          <a:p>
            <a:pPr>
              <a:lnSpc>
                <a:spcPct val="90000"/>
              </a:lnSpc>
            </a:pPr>
            <a:r>
              <a:rPr lang="en-US" sz="1600" dirty="0"/>
              <a:t>No group could live in isolation</a:t>
            </a:r>
          </a:p>
          <a:p>
            <a:pPr>
              <a:lnSpc>
                <a:spcPct val="90000"/>
              </a:lnSpc>
            </a:pPr>
            <a:r>
              <a:rPr lang="en-US" sz="1600" dirty="0"/>
              <a:t>Religious ties drew fellow Catholics and Jews together</a:t>
            </a:r>
          </a:p>
          <a:p>
            <a:pPr>
              <a:lnSpc>
                <a:spcPct val="90000"/>
              </a:lnSpc>
            </a:pPr>
            <a:r>
              <a:rPr lang="en-US" sz="1600" dirty="0"/>
              <a:t>Italians were hated about Irish and German Catholics</a:t>
            </a:r>
          </a:p>
          <a:p>
            <a:pPr>
              <a:lnSpc>
                <a:spcPct val="90000"/>
              </a:lnSpc>
            </a:pPr>
            <a:r>
              <a:rPr lang="en-US" sz="1600" dirty="0"/>
              <a:t>Catholics formed schools, parish halls, rectories and </a:t>
            </a:r>
            <a:r>
              <a:rPr lang="en-US" sz="1600" dirty="0" err="1"/>
              <a:t>covents</a:t>
            </a:r>
            <a:endParaRPr lang="en-US" sz="1600" dirty="0"/>
          </a:p>
          <a:p>
            <a:pPr>
              <a:lnSpc>
                <a:spcPct val="90000"/>
              </a:lnSpc>
            </a:pPr>
            <a:r>
              <a:rPr lang="en-US" sz="1600" dirty="0"/>
              <a:t>Jewish institutions reflected religious and cultural impulses</a:t>
            </a:r>
          </a:p>
          <a:p>
            <a:pPr>
              <a:lnSpc>
                <a:spcPct val="90000"/>
              </a:lnSpc>
            </a:pPr>
            <a:r>
              <a:rPr lang="en-US" sz="1600" dirty="0"/>
              <a:t>Eastern European Jews came to the USA out of desperation</a:t>
            </a:r>
          </a:p>
          <a:p>
            <a:pPr>
              <a:lnSpc>
                <a:spcPct val="90000"/>
              </a:lnSpc>
            </a:pPr>
            <a:r>
              <a:rPr lang="en-US" sz="1600" dirty="0"/>
              <a:t>Public schools started the social mixing of ethnic boundaries</a:t>
            </a:r>
            <a:endParaRPr lang="en-US" sz="1600" dirty="0"/>
          </a:p>
        </p:txBody>
      </p:sp>
    </p:spTree>
    <p:extLst>
      <p:ext uri="{BB962C8B-B14F-4D97-AF65-F5344CB8AC3E}">
        <p14:creationId xmlns:p14="http://schemas.microsoft.com/office/powerpoint/2010/main" val="424150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Rural Americans Move to the City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farmland migrants came to the city, joining the immigrants</a:t>
            </a:r>
          </a:p>
          <a:p>
            <a:pPr>
              <a:lnSpc>
                <a:spcPct val="90000"/>
              </a:lnSpc>
            </a:pPr>
            <a:r>
              <a:rPr lang="en-US" sz="1600" dirty="0"/>
              <a:t>Black  people left </a:t>
            </a:r>
            <a:r>
              <a:rPr lang="en-US" sz="1600" dirty="0" err="1"/>
              <a:t>becaus</a:t>
            </a:r>
            <a:r>
              <a:rPr lang="en-US" sz="1600" dirty="0"/>
              <a:t> people were racist but times never changed</a:t>
            </a:r>
          </a:p>
          <a:p>
            <a:pPr>
              <a:lnSpc>
                <a:spcPct val="90000"/>
              </a:lnSpc>
            </a:pPr>
            <a:r>
              <a:rPr lang="en-US" sz="1600" dirty="0"/>
              <a:t>African Americans also formed mutual-benefit societies to provide cushion for </a:t>
            </a:r>
            <a:r>
              <a:rPr lang="en-US" sz="1600" dirty="0" err="1"/>
              <a:t>sickness,death</a:t>
            </a:r>
            <a:r>
              <a:rPr lang="en-US" sz="1600" dirty="0"/>
              <a:t> and employment</a:t>
            </a:r>
            <a:endParaRPr lang="en-US" sz="1600" dirty="0"/>
          </a:p>
        </p:txBody>
      </p:sp>
    </p:spTree>
    <p:extLst>
      <p:ext uri="{BB962C8B-B14F-4D97-AF65-F5344CB8AC3E}">
        <p14:creationId xmlns:p14="http://schemas.microsoft.com/office/powerpoint/2010/main" val="42166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Rural Americans Move to the City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As people moved to cities, the amount of </a:t>
            </a:r>
            <a:r>
              <a:rPr lang="en-US" sz="1600" dirty="0" err="1"/>
              <a:t>ppl</a:t>
            </a:r>
            <a:r>
              <a:rPr lang="en-US" sz="1600" dirty="0"/>
              <a:t> living in </a:t>
            </a:r>
            <a:r>
              <a:rPr lang="en-US" sz="1600" dirty="0" err="1"/>
              <a:t>quaters</a:t>
            </a:r>
            <a:r>
              <a:rPr lang="en-US" sz="1600" dirty="0"/>
              <a:t> increased</a:t>
            </a:r>
          </a:p>
          <a:p>
            <a:pPr>
              <a:lnSpc>
                <a:spcPct val="90000"/>
              </a:lnSpc>
            </a:pPr>
            <a:r>
              <a:rPr lang="en-US" sz="1600" dirty="0"/>
              <a:t>Types of housing varied but generally people lived in tighter smaller </a:t>
            </a:r>
            <a:r>
              <a:rPr lang="en-US" sz="1600" dirty="0" err="1"/>
              <a:t>quaters</a:t>
            </a:r>
            <a:endParaRPr lang="en-US" sz="1600" dirty="0"/>
          </a:p>
          <a:p>
            <a:pPr>
              <a:lnSpc>
                <a:spcPct val="90000"/>
              </a:lnSpc>
            </a:pPr>
            <a:r>
              <a:rPr lang="en-US" sz="1600" dirty="0"/>
              <a:t>NYC had the most intense crowding problem</a:t>
            </a:r>
          </a:p>
          <a:p>
            <a:pPr>
              <a:lnSpc>
                <a:spcPct val="90000"/>
              </a:lnSpc>
            </a:pPr>
            <a:r>
              <a:rPr lang="en-US" sz="1600" dirty="0"/>
              <a:t>New York </a:t>
            </a:r>
            <a:r>
              <a:rPr lang="en-US" sz="1600" dirty="0" err="1"/>
              <a:t>Sttate</a:t>
            </a:r>
            <a:r>
              <a:rPr lang="en-US" sz="1600" dirty="0"/>
              <a:t> legislature created a Metropolitan Board of Health and gave it authority to regulate housing through tenement law of 1867</a:t>
            </a:r>
          </a:p>
          <a:p>
            <a:pPr>
              <a:lnSpc>
                <a:spcPct val="90000"/>
              </a:lnSpc>
            </a:pPr>
            <a:r>
              <a:rPr lang="en-US" sz="1600" dirty="0"/>
              <a:t>As crowding continued to increase the word tenement came to mean substandard housing for the working class</a:t>
            </a:r>
          </a:p>
          <a:p>
            <a:pPr>
              <a:lnSpc>
                <a:spcPct val="90000"/>
              </a:lnSpc>
            </a:pPr>
            <a:r>
              <a:rPr lang="en-US" sz="1600" dirty="0"/>
              <a:t>Multistory tenements did not appear </a:t>
            </a:r>
            <a:r>
              <a:rPr lang="en-US" sz="1600" dirty="0" err="1"/>
              <a:t>til</a:t>
            </a:r>
            <a:r>
              <a:rPr lang="en-US" sz="1600" dirty="0"/>
              <a:t> the end of the </a:t>
            </a:r>
            <a:r>
              <a:rPr lang="en-US" sz="1600" dirty="0" smtClean="0"/>
              <a:t>century</a:t>
            </a:r>
          </a:p>
          <a:p>
            <a:pPr>
              <a:lnSpc>
                <a:spcPct val="90000"/>
              </a:lnSpc>
            </a:pPr>
            <a:r>
              <a:rPr lang="en-US" sz="1600" dirty="0"/>
              <a:t>NY housing reforms was replicated through other cities</a:t>
            </a:r>
          </a:p>
          <a:p>
            <a:pPr>
              <a:lnSpc>
                <a:spcPct val="90000"/>
              </a:lnSpc>
            </a:pPr>
            <a:r>
              <a:rPr lang="en-US" sz="1600" dirty="0"/>
              <a:t>Reformers let landlords alone </a:t>
            </a:r>
            <a:r>
              <a:rPr lang="en-US" sz="1600" dirty="0" err="1"/>
              <a:t>becuase</a:t>
            </a:r>
            <a:r>
              <a:rPr lang="en-US" sz="1600" dirty="0"/>
              <a:t> </a:t>
            </a:r>
            <a:r>
              <a:rPr lang="en-US" sz="1600" dirty="0" err="1"/>
              <a:t>privatism</a:t>
            </a:r>
            <a:r>
              <a:rPr lang="en-US" sz="1600" dirty="0"/>
              <a:t> received the strongest restraint</a:t>
            </a:r>
          </a:p>
          <a:p>
            <a:pPr>
              <a:lnSpc>
                <a:spcPct val="90000"/>
              </a:lnSpc>
            </a:pPr>
            <a:r>
              <a:rPr lang="en-US" sz="1600" dirty="0"/>
              <a:t>Public heath and municipal engineers made cities safer and healthier</a:t>
            </a:r>
          </a:p>
          <a:p>
            <a:pPr>
              <a:lnSpc>
                <a:spcPct val="90000"/>
              </a:lnSpc>
            </a:pPr>
            <a:r>
              <a:rPr lang="en-US" sz="1600" dirty="0"/>
              <a:t>European scientists found that tiny organisms called bacteria cause specific diseases</a:t>
            </a:r>
          </a:p>
          <a:p>
            <a:pPr>
              <a:lnSpc>
                <a:spcPct val="90000"/>
              </a:lnSpc>
            </a:pPr>
            <a:r>
              <a:rPr lang="en-US" sz="1600" dirty="0"/>
              <a:t>Beginning IN 1890 cities established lab's to analyze incidence of certain diseases</a:t>
            </a:r>
          </a:p>
          <a:p>
            <a:pPr>
              <a:lnSpc>
                <a:spcPct val="90000"/>
              </a:lnSpc>
            </a:pPr>
            <a:r>
              <a:rPr lang="en-US" sz="1600" dirty="0"/>
              <a:t>Improvements in fire protection increased public safety</a:t>
            </a:r>
          </a:p>
          <a:p>
            <a:pPr>
              <a:lnSpc>
                <a:spcPct val="90000"/>
              </a:lnSpc>
            </a:pPr>
            <a:r>
              <a:rPr lang="en-US" sz="1600" dirty="0"/>
              <a:t>by early 20th century city standards were best in America </a:t>
            </a:r>
            <a:r>
              <a:rPr lang="en-US" sz="1600" dirty="0" err="1"/>
              <a:t>althoug</a:t>
            </a:r>
            <a:r>
              <a:rPr lang="en-US" sz="1600" dirty="0"/>
              <a:t> all were not </a:t>
            </a:r>
            <a:r>
              <a:rPr lang="en-US" sz="1600" dirty="0" err="1"/>
              <a:t>dsitributed</a:t>
            </a:r>
            <a:r>
              <a:rPr lang="en-US" sz="1600" dirty="0"/>
              <a:t> evenly</a:t>
            </a:r>
            <a:endParaRPr lang="en-US" sz="1600" dirty="0"/>
          </a:p>
        </p:txBody>
      </p:sp>
    </p:spTree>
    <p:extLst>
      <p:ext uri="{BB962C8B-B14F-4D97-AF65-F5344CB8AC3E}">
        <p14:creationId xmlns:p14="http://schemas.microsoft.com/office/powerpoint/2010/main" val="133034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7</a:t>
            </a:r>
            <a:endParaRPr lang="en-US" dirty="0"/>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294880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Americans knew that they were in a new era different from the one before</a:t>
            </a:r>
          </a:p>
          <a:p>
            <a:pPr>
              <a:lnSpc>
                <a:spcPct val="90000"/>
              </a:lnSpc>
            </a:pPr>
            <a:r>
              <a:rPr lang="en-US" sz="1600" dirty="0"/>
              <a:t>The changes were most strongly associated w/ urban centers</a:t>
            </a:r>
          </a:p>
          <a:p>
            <a:pPr>
              <a:lnSpc>
                <a:spcPct val="90000"/>
              </a:lnSpc>
            </a:pPr>
            <a:r>
              <a:rPr lang="en-US" sz="1600" dirty="0"/>
              <a:t>Mining and </a:t>
            </a:r>
            <a:r>
              <a:rPr lang="en-US" sz="1600" dirty="0" err="1"/>
              <a:t>agrilculture</a:t>
            </a:r>
            <a:r>
              <a:rPr lang="en-US" sz="1600" dirty="0"/>
              <a:t> received a diminishing share of wealth</a:t>
            </a:r>
          </a:p>
          <a:p>
            <a:pPr>
              <a:lnSpc>
                <a:spcPct val="90000"/>
              </a:lnSpc>
            </a:pPr>
            <a:r>
              <a:rPr lang="en-US" sz="1600" dirty="0"/>
              <a:t>Dominant industrial metropolis NY and Chicago </a:t>
            </a:r>
            <a:r>
              <a:rPr lang="en-US" sz="1600" dirty="0" err="1"/>
              <a:t>countinued</a:t>
            </a:r>
            <a:r>
              <a:rPr lang="en-US" sz="1600" dirty="0"/>
              <a:t> to grow in the 1920's</a:t>
            </a:r>
          </a:p>
          <a:p>
            <a:pPr>
              <a:lnSpc>
                <a:spcPct val="90000"/>
              </a:lnSpc>
            </a:pPr>
            <a:r>
              <a:rPr lang="en-US" sz="1600" dirty="0"/>
              <a:t>The south started to urbanize rapidly at this point</a:t>
            </a:r>
          </a:p>
          <a:p>
            <a:pPr>
              <a:lnSpc>
                <a:spcPct val="90000"/>
              </a:lnSpc>
            </a:pPr>
            <a:r>
              <a:rPr lang="en-US" sz="1600" dirty="0"/>
              <a:t>millions of Africans moved north from 1910 onward</a:t>
            </a:r>
          </a:p>
          <a:p>
            <a:pPr>
              <a:lnSpc>
                <a:spcPct val="90000"/>
              </a:lnSpc>
            </a:pPr>
            <a:r>
              <a:rPr lang="en-US" sz="1600" dirty="0"/>
              <a:t>European immigrants stopped coming in the 1920's because of nativism</a:t>
            </a:r>
          </a:p>
          <a:p>
            <a:pPr>
              <a:lnSpc>
                <a:spcPct val="90000"/>
              </a:lnSpc>
            </a:pPr>
            <a:r>
              <a:rPr lang="en-US" sz="1600" dirty="0"/>
              <a:t>As a result people from Mexico started coming into the US</a:t>
            </a:r>
          </a:p>
          <a:p>
            <a:pPr>
              <a:lnSpc>
                <a:spcPct val="90000"/>
              </a:lnSpc>
            </a:pPr>
            <a:r>
              <a:rPr lang="en-US" sz="1600" dirty="0"/>
              <a:t>Despite restrictions on European immigration </a:t>
            </a:r>
            <a:r>
              <a:rPr lang="en-US" sz="1600" dirty="0" err="1"/>
              <a:t>immgrants</a:t>
            </a:r>
            <a:r>
              <a:rPr lang="en-US" sz="1600" dirty="0"/>
              <a:t> exerted increasing influence in national life</a:t>
            </a:r>
          </a:p>
          <a:p>
            <a:pPr>
              <a:lnSpc>
                <a:spcPct val="90000"/>
              </a:lnSpc>
            </a:pPr>
            <a:r>
              <a:rPr lang="en-US" sz="1600" dirty="0"/>
              <a:t>Alfred E. Smith campaigned against </a:t>
            </a:r>
            <a:r>
              <a:rPr lang="en-US" sz="1600" dirty="0" err="1"/>
              <a:t>herbert</a:t>
            </a:r>
            <a:r>
              <a:rPr lang="en-US" sz="1600" dirty="0"/>
              <a:t> hoover was a very good fight</a:t>
            </a:r>
          </a:p>
          <a:p>
            <a:pPr>
              <a:lnSpc>
                <a:spcPct val="90000"/>
              </a:lnSpc>
            </a:pPr>
            <a:r>
              <a:rPr lang="en-US" sz="1600" dirty="0"/>
              <a:t>he was part of the democratic party who the urban people voted for</a:t>
            </a:r>
            <a:endParaRPr lang="en-US" sz="1600" dirty="0"/>
          </a:p>
        </p:txBody>
      </p:sp>
    </p:spTree>
    <p:extLst>
      <p:ext uri="{BB962C8B-B14F-4D97-AF65-F5344CB8AC3E}">
        <p14:creationId xmlns:p14="http://schemas.microsoft.com/office/powerpoint/2010/main" val="289361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sz="6000" dirty="0" err="1"/>
              <a:t>Sandercock</a:t>
            </a:r>
            <a:endParaRPr lang="en-US" sz="6000" dirty="0"/>
          </a:p>
        </p:txBody>
      </p:sp>
      <p:sp>
        <p:nvSpPr>
          <p:cNvPr id="3" name="Subtitle 2"/>
          <p:cNvSpPr>
            <a:spLocks noGrp="1"/>
          </p:cNvSpPr>
          <p:nvPr>
            <p:ph type="subTitle" idx="1"/>
          </p:nvPr>
        </p:nvSpPr>
        <p:spPr>
          <a:xfrm>
            <a:off x="234550" y="6661957"/>
            <a:ext cx="10972800" cy="457200"/>
          </a:xfrm>
        </p:spPr>
        <p:txBody>
          <a:bodyPr>
            <a:noAutofit/>
          </a:bodyPr>
          <a:lstStyle/>
          <a:p>
            <a:r>
              <a:rPr lang="en-US" sz="3600" dirty="0">
                <a:solidFill>
                  <a:schemeClr val="tx1"/>
                </a:solidFill>
              </a:rPr>
              <a:t>this guy is an urbanist with an interest in far more than </a:t>
            </a:r>
            <a:r>
              <a:rPr lang="en-US" sz="3600" dirty="0" err="1">
                <a:solidFill>
                  <a:schemeClr val="tx1"/>
                </a:solidFill>
              </a:rPr>
              <a:t>politcs</a:t>
            </a:r>
            <a:endParaRPr lang="en-US" sz="3600" dirty="0">
              <a:solidFill>
                <a:schemeClr val="tx1"/>
              </a:solidFill>
            </a:endParaRPr>
          </a:p>
        </p:txBody>
      </p:sp>
    </p:spTree>
    <p:extLst>
      <p:ext uri="{BB962C8B-B14F-4D97-AF65-F5344CB8AC3E}">
        <p14:creationId xmlns:p14="http://schemas.microsoft.com/office/powerpoint/2010/main" val="90267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might we live together with all of our differences</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in flesh and stone </a:t>
            </a:r>
            <a:r>
              <a:rPr lang="en-US" sz="1600" dirty="0" err="1"/>
              <a:t>sennett</a:t>
            </a:r>
            <a:r>
              <a:rPr lang="en-US" sz="1600" dirty="0"/>
              <a:t> laments that the apparent diversity of Greenwich village  in NY is only the diversity of the gaze basically the cultures do not care about each other</a:t>
            </a:r>
          </a:p>
          <a:p>
            <a:pPr>
              <a:lnSpc>
                <a:spcPct val="90000"/>
              </a:lnSpc>
            </a:pPr>
            <a:r>
              <a:rPr lang="en-US" sz="1600" dirty="0"/>
              <a:t>Sennett asks basically why no one wants to talk to each other</a:t>
            </a:r>
          </a:p>
          <a:p>
            <a:pPr>
              <a:lnSpc>
                <a:spcPct val="90000"/>
              </a:lnSpc>
            </a:pPr>
            <a:r>
              <a:rPr lang="en-US" sz="1600" dirty="0"/>
              <a:t>Different cultures represent different representations of the good life</a:t>
            </a:r>
            <a:endParaRPr lang="en-US" sz="1600" dirty="0"/>
          </a:p>
        </p:txBody>
      </p:sp>
    </p:spTree>
    <p:extLst>
      <p:ext uri="{BB962C8B-B14F-4D97-AF65-F5344CB8AC3E}">
        <p14:creationId xmlns:p14="http://schemas.microsoft.com/office/powerpoint/2010/main" val="37398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2892707"/>
            <a:ext cx="10972800" cy="1263534"/>
          </a:xfrm>
        </p:spPr>
        <p:txBody>
          <a:bodyPr>
            <a:normAutofit/>
          </a:bodyPr>
          <a:lstStyle/>
          <a:p>
            <a:r>
              <a:rPr lang="en-US" dirty="0" smtClean="0"/>
              <a:t>CSB CH 4</a:t>
            </a:r>
            <a:endParaRPr lang="en-US" dirty="0"/>
          </a:p>
        </p:txBody>
      </p:sp>
      <p:sp>
        <p:nvSpPr>
          <p:cNvPr id="3" name="Subtitle 2"/>
          <p:cNvSpPr>
            <a:spLocks noGrp="1"/>
          </p:cNvSpPr>
          <p:nvPr>
            <p:ph type="subTitle" idx="1"/>
          </p:nvPr>
        </p:nvSpPr>
        <p:spPr>
          <a:xfrm>
            <a:off x="276114" y="6149339"/>
            <a:ext cx="10972800" cy="457200"/>
          </a:xfrm>
        </p:spPr>
        <p:txBody>
          <a:bodyPr>
            <a:noAutofit/>
          </a:bodyPr>
          <a:lstStyle/>
          <a:p>
            <a:r>
              <a:rPr lang="en-US" sz="3600" dirty="0">
                <a:solidFill>
                  <a:schemeClr val="tx1"/>
                </a:solidFill>
              </a:rPr>
              <a:t>CSB Ch. 4, 5 (pp. 100-109), Ch. 7 (pp. 158-top of 161); </a:t>
            </a:r>
            <a:r>
              <a:rPr lang="en-US" sz="3600" dirty="0" err="1">
                <a:solidFill>
                  <a:schemeClr val="tx1"/>
                </a:solidFill>
              </a:rPr>
              <a:t>Sandercock</a:t>
            </a:r>
            <a:endParaRPr lang="en-US" sz="3600" dirty="0">
              <a:solidFill>
                <a:schemeClr val="tx1"/>
              </a:solidFill>
            </a:endParaRPr>
          </a:p>
        </p:txBody>
      </p:sp>
    </p:spTree>
    <p:extLst>
      <p:ext uri="{BB962C8B-B14F-4D97-AF65-F5344CB8AC3E}">
        <p14:creationId xmlns:p14="http://schemas.microsoft.com/office/powerpoint/2010/main" val="14860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James Donald an ethical Indifference</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Imaging the modern city (1999) James </a:t>
            </a:r>
            <a:r>
              <a:rPr lang="en-US" sz="1600" dirty="0" err="1"/>
              <a:t>donald</a:t>
            </a:r>
            <a:r>
              <a:rPr lang="en-US" sz="1600" dirty="0"/>
              <a:t> said you cannot have the good without the bad</a:t>
            </a:r>
          </a:p>
          <a:p>
            <a:pPr>
              <a:lnSpc>
                <a:spcPct val="90000"/>
              </a:lnSpc>
            </a:pPr>
            <a:r>
              <a:rPr lang="en-US" sz="1600" dirty="0"/>
              <a:t>Echoing Iris Young (1990) Donald says ideal city is home security but also the </a:t>
            </a:r>
            <a:r>
              <a:rPr lang="en-US" sz="1600" dirty="0" err="1"/>
              <a:t>inevititablity</a:t>
            </a:r>
            <a:r>
              <a:rPr lang="en-US" sz="1600" dirty="0"/>
              <a:t> of migration, change and conflict</a:t>
            </a:r>
          </a:p>
          <a:p>
            <a:pPr>
              <a:lnSpc>
                <a:spcPct val="90000"/>
              </a:lnSpc>
            </a:pPr>
            <a:r>
              <a:rPr lang="en-US" sz="1600" dirty="0"/>
              <a:t>It requires time, forbearance and productive process of social </a:t>
            </a:r>
            <a:r>
              <a:rPr lang="en-US" sz="1600" dirty="0" err="1"/>
              <a:t>interationc</a:t>
            </a:r>
            <a:endParaRPr lang="en-US" sz="1600" dirty="0"/>
          </a:p>
          <a:p>
            <a:pPr>
              <a:lnSpc>
                <a:spcPct val="90000"/>
              </a:lnSpc>
            </a:pPr>
            <a:r>
              <a:rPr lang="en-US" sz="1600" dirty="0"/>
              <a:t>This means urban politics means strangers can work out how to live together</a:t>
            </a:r>
          </a:p>
          <a:p>
            <a:pPr>
              <a:lnSpc>
                <a:spcPct val="90000"/>
              </a:lnSpc>
            </a:pPr>
            <a:r>
              <a:rPr lang="en-US" sz="1600" dirty="0" err="1"/>
              <a:t>Sandercrock</a:t>
            </a:r>
            <a:r>
              <a:rPr lang="en-US" sz="1600" dirty="0"/>
              <a:t> says Donald is contradicting himself into by saying trust when there is no trust</a:t>
            </a:r>
            <a:endParaRPr lang="en-US" sz="1600" dirty="0"/>
          </a:p>
        </p:txBody>
      </p:sp>
    </p:spTree>
    <p:extLst>
      <p:ext uri="{BB962C8B-B14F-4D97-AF65-F5344CB8AC3E}">
        <p14:creationId xmlns:p14="http://schemas.microsoft.com/office/powerpoint/2010/main" val="292101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Ash </a:t>
            </a:r>
            <a:r>
              <a:rPr lang="en-US" dirty="0"/>
              <a:t>Amin: a politics of local </a:t>
            </a:r>
            <a:r>
              <a:rPr lang="en-US" dirty="0" err="1" smtClean="0"/>
              <a:t>liveability</a:t>
            </a:r>
            <a:endParaRPr lang="en-US" dirty="0"/>
          </a:p>
        </p:txBody>
      </p:sp>
      <p:sp>
        <p:nvSpPr>
          <p:cNvPr id="3" name="Content Placeholder 2"/>
          <p:cNvSpPr>
            <a:spLocks noGrp="1"/>
          </p:cNvSpPr>
          <p:nvPr>
            <p:ph idx="1"/>
          </p:nvPr>
        </p:nvSpPr>
        <p:spPr>
          <a:xfrm>
            <a:off x="554508" y="2061864"/>
            <a:ext cx="10058400" cy="4457700"/>
          </a:xfrm>
        </p:spPr>
        <p:txBody>
          <a:bodyPr>
            <a:noAutofit/>
          </a:bodyPr>
          <a:lstStyle/>
          <a:p>
            <a:pPr>
              <a:lnSpc>
                <a:spcPct val="90000"/>
              </a:lnSpc>
            </a:pPr>
            <a:r>
              <a:rPr lang="en-US" sz="1600" dirty="0"/>
              <a:t>Ethnicity and the Multicultural City Living with </a:t>
            </a:r>
            <a:r>
              <a:rPr lang="en-US" sz="1600" dirty="0" smtClean="0"/>
              <a:t>Diversity</a:t>
            </a:r>
          </a:p>
          <a:p>
            <a:pPr>
              <a:lnSpc>
                <a:spcPct val="90000"/>
              </a:lnSpc>
            </a:pPr>
            <a:r>
              <a:rPr lang="en-US" sz="1600" dirty="0" smtClean="0"/>
              <a:t>Talks about what it takes to combat racism</a:t>
            </a:r>
          </a:p>
          <a:p>
            <a:pPr>
              <a:lnSpc>
                <a:spcPct val="90000"/>
              </a:lnSpc>
            </a:pPr>
            <a:r>
              <a:rPr lang="en-US" sz="1600" dirty="0" smtClean="0"/>
              <a:t>His 2002 interpretative essay talks about two groups basically whites who are annoyed their neighborhood is not all white, and colored people saying they have a right to live anywhere</a:t>
            </a:r>
          </a:p>
          <a:p>
            <a:pPr>
              <a:lnSpc>
                <a:spcPct val="90000"/>
              </a:lnSpc>
            </a:pPr>
            <a:r>
              <a:rPr lang="en-US" sz="1600" dirty="0" smtClean="0"/>
              <a:t>The cultural dynamics is that when a gov’t or industry business fails everyone go out of </a:t>
            </a:r>
            <a:r>
              <a:rPr lang="en-US" sz="1600" dirty="0" err="1" smtClean="0"/>
              <a:t>work.However</a:t>
            </a:r>
            <a:r>
              <a:rPr lang="en-US" sz="1600" dirty="0" smtClean="0"/>
              <a:t> what white people is to take over the business and be racist, colored people have to do their own thing and start to compete</a:t>
            </a:r>
          </a:p>
          <a:p>
            <a:pPr>
              <a:lnSpc>
                <a:spcPct val="90000"/>
              </a:lnSpc>
            </a:pPr>
            <a:r>
              <a:rPr lang="en-US" sz="1600" dirty="0" smtClean="0"/>
              <a:t>He says city places are not natural services of multicultural engagement because no one will talk to each other (subway) or they are turned to a territory (parks)</a:t>
            </a:r>
          </a:p>
          <a:p>
            <a:pPr>
              <a:lnSpc>
                <a:spcPct val="90000"/>
              </a:lnSpc>
            </a:pPr>
            <a:r>
              <a:rPr lang="en-US" sz="1600" dirty="0" smtClean="0"/>
              <a:t>He says the only way you can overcome this is basically though experiences together. When you take </a:t>
            </a:r>
            <a:r>
              <a:rPr lang="en-US" sz="1600" dirty="0" err="1" smtClean="0"/>
              <a:t>ppl</a:t>
            </a:r>
            <a:r>
              <a:rPr lang="en-US" sz="1600" dirty="0" smtClean="0"/>
              <a:t> and through them into an unfamiliar event, they start to work with each other more</a:t>
            </a:r>
          </a:p>
          <a:p>
            <a:pPr>
              <a:lnSpc>
                <a:spcPct val="90000"/>
              </a:lnSpc>
            </a:pPr>
            <a:r>
              <a:rPr lang="en-US" sz="1600" dirty="0" smtClean="0"/>
              <a:t>He said you also need broad social participation</a:t>
            </a:r>
          </a:p>
          <a:p>
            <a:pPr>
              <a:lnSpc>
                <a:spcPct val="90000"/>
              </a:lnSpc>
            </a:pPr>
            <a:r>
              <a:rPr lang="en-US" sz="1600" dirty="0" smtClean="0"/>
              <a:t>This means on every level you must encourage social interaction</a:t>
            </a:r>
          </a:p>
          <a:p>
            <a:pPr>
              <a:lnSpc>
                <a:spcPct val="90000"/>
              </a:lnSpc>
            </a:pPr>
            <a:r>
              <a:rPr lang="en-US" sz="1600" dirty="0" smtClean="0"/>
              <a:t>He says make people more confident with each other</a:t>
            </a:r>
            <a:endParaRPr lang="en-US" sz="1600" dirty="0"/>
          </a:p>
        </p:txBody>
      </p:sp>
    </p:spTree>
    <p:extLst>
      <p:ext uri="{BB962C8B-B14F-4D97-AF65-F5344CB8AC3E}">
        <p14:creationId xmlns:p14="http://schemas.microsoft.com/office/powerpoint/2010/main" val="17864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cities grew like crazy after civil war, especially </a:t>
            </a:r>
            <a:r>
              <a:rPr lang="en-US" dirty="0" err="1"/>
              <a:t>chicag</a:t>
            </a:r>
            <a:r>
              <a:rPr lang="en-US" dirty="0"/>
              <a:t>, </a:t>
            </a:r>
            <a:r>
              <a:rPr lang="en-US" dirty="0" err="1"/>
              <a:t>detrioit</a:t>
            </a:r>
            <a:r>
              <a:rPr lang="en-US" dirty="0"/>
              <a:t> n </a:t>
            </a:r>
            <a:r>
              <a:rPr lang="en-US" dirty="0" err="1"/>
              <a:t>pittsburgh</a:t>
            </a:r>
            <a:r>
              <a:rPr lang="en-US" dirty="0"/>
              <a:t>, before you could take strolls in the countryside now the </a:t>
            </a:r>
            <a:r>
              <a:rPr lang="en-US" dirty="0" err="1"/>
              <a:t>ctiy</a:t>
            </a:r>
            <a:r>
              <a:rPr lang="en-US" dirty="0"/>
              <a:t> </a:t>
            </a:r>
            <a:r>
              <a:rPr lang="en-US" dirty="0" err="1"/>
              <a:t>streched</a:t>
            </a:r>
            <a:r>
              <a:rPr lang="en-US" dirty="0"/>
              <a:t> out for </a:t>
            </a:r>
            <a:r>
              <a:rPr lang="en-US" dirty="0" smtClean="0"/>
              <a:t>miles</a:t>
            </a:r>
            <a:endParaRPr lang="en-US" dirty="0"/>
          </a:p>
          <a:p>
            <a:r>
              <a:rPr lang="en-US" dirty="0"/>
              <a:t>people then thought cities looked like hell</a:t>
            </a:r>
          </a:p>
          <a:p>
            <a:r>
              <a:rPr lang="en-US" dirty="0"/>
              <a:t>however </a:t>
            </a:r>
            <a:r>
              <a:rPr lang="en-US" dirty="0" err="1"/>
              <a:t>ppl</a:t>
            </a:r>
            <a:r>
              <a:rPr lang="en-US" dirty="0"/>
              <a:t> went there because they understood how to live in a </a:t>
            </a:r>
            <a:r>
              <a:rPr lang="en-US" dirty="0" smtClean="0"/>
              <a:t>city</a:t>
            </a:r>
            <a:endParaRPr lang="en-US" dirty="0"/>
          </a:p>
          <a:p>
            <a:r>
              <a:rPr lang="en-US" dirty="0" err="1"/>
              <a:t>trasportation</a:t>
            </a:r>
            <a:r>
              <a:rPr lang="en-US" dirty="0"/>
              <a:t> improvements turned the city into divided sections</a:t>
            </a:r>
            <a:endParaRPr lang="en-US" dirty="0"/>
          </a:p>
        </p:txBody>
      </p:sp>
    </p:spTree>
    <p:extLst>
      <p:ext uri="{BB962C8B-B14F-4D97-AF65-F5344CB8AC3E}">
        <p14:creationId xmlns:p14="http://schemas.microsoft.com/office/powerpoint/2010/main" val="24229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Railroads and Industrial Growth</a:t>
            </a:r>
            <a:endParaRPr lang="en-US" dirty="0"/>
          </a:p>
        </p:txBody>
      </p:sp>
      <p:sp>
        <p:nvSpPr>
          <p:cNvPr id="3" name="Content Placeholder 2"/>
          <p:cNvSpPr>
            <a:spLocks noGrp="1"/>
          </p:cNvSpPr>
          <p:nvPr>
            <p:ph idx="1"/>
          </p:nvPr>
        </p:nvSpPr>
        <p:spPr>
          <a:xfrm>
            <a:off x="831272" y="1765109"/>
            <a:ext cx="10058400" cy="4457700"/>
          </a:xfrm>
        </p:spPr>
        <p:txBody>
          <a:bodyPr>
            <a:noAutofit/>
          </a:bodyPr>
          <a:lstStyle/>
          <a:p>
            <a:pPr>
              <a:lnSpc>
                <a:spcPct val="120000"/>
              </a:lnSpc>
            </a:pPr>
            <a:r>
              <a:rPr lang="en-US" sz="1600" dirty="0"/>
              <a:t>American cities grow because of land speculation, industry and most important commerce (having shopping centers)</a:t>
            </a:r>
          </a:p>
          <a:p>
            <a:pPr>
              <a:lnSpc>
                <a:spcPct val="120000"/>
              </a:lnSpc>
            </a:pPr>
            <a:r>
              <a:rPr lang="en-US" sz="1600" dirty="0"/>
              <a:t>people called for a new south, but whites didn't </a:t>
            </a:r>
            <a:r>
              <a:rPr lang="en-US" sz="1600" dirty="0" err="1"/>
              <a:t>wanna</a:t>
            </a:r>
            <a:r>
              <a:rPr lang="en-US" sz="1600" dirty="0"/>
              <a:t> give up racial supremacy</a:t>
            </a:r>
          </a:p>
          <a:p>
            <a:pPr>
              <a:lnSpc>
                <a:spcPct val="120000"/>
              </a:lnSpc>
            </a:pPr>
            <a:r>
              <a:rPr lang="en-US" sz="1600" dirty="0"/>
              <a:t>Atlanta,  Birmingham was an example,</a:t>
            </a:r>
          </a:p>
          <a:p>
            <a:pPr>
              <a:lnSpc>
                <a:spcPct val="120000"/>
              </a:lnSpc>
            </a:pPr>
            <a:r>
              <a:rPr lang="en-US" sz="1600" dirty="0"/>
              <a:t>instead what </a:t>
            </a:r>
            <a:r>
              <a:rPr lang="en-US" sz="1600" dirty="0" err="1"/>
              <a:t>happenend</a:t>
            </a:r>
            <a:r>
              <a:rPr lang="en-US" sz="1600" dirty="0"/>
              <a:t> was the North took all of South's profit and white Southerners were poor</a:t>
            </a:r>
          </a:p>
          <a:p>
            <a:pPr>
              <a:lnSpc>
                <a:spcPct val="120000"/>
              </a:lnSpc>
            </a:pPr>
            <a:r>
              <a:rPr lang="en-US" sz="1600" dirty="0"/>
              <a:t>Western cities developed </a:t>
            </a:r>
            <a:r>
              <a:rPr lang="en-US" sz="1600" dirty="0" err="1"/>
              <a:t>becuase</a:t>
            </a:r>
            <a:r>
              <a:rPr lang="en-US" sz="1600" dirty="0"/>
              <a:t> of railroad gov't subsidies</a:t>
            </a:r>
          </a:p>
          <a:p>
            <a:pPr>
              <a:lnSpc>
                <a:spcPct val="120000"/>
              </a:lnSpc>
            </a:pPr>
            <a:r>
              <a:rPr lang="en-US" sz="1600" dirty="0"/>
              <a:t>depending on the geographic region (desert) western cities did not grow until a railroad was built there</a:t>
            </a:r>
          </a:p>
          <a:p>
            <a:pPr>
              <a:lnSpc>
                <a:spcPct val="120000"/>
              </a:lnSpc>
            </a:pPr>
            <a:r>
              <a:rPr lang="en-US" sz="1600" dirty="0"/>
              <a:t>others towns such as Omaha didn't need it because they were centers of commerce</a:t>
            </a:r>
          </a:p>
          <a:p>
            <a:pPr>
              <a:lnSpc>
                <a:spcPct val="120000"/>
              </a:lnSpc>
            </a:pPr>
            <a:r>
              <a:rPr lang="en-US" sz="1600" dirty="0"/>
              <a:t>in 1860 the French and Americans figured out how to make high-quality steel. In 1870-1880, </a:t>
            </a:r>
            <a:r>
              <a:rPr lang="en-US" sz="1600" dirty="0" err="1"/>
              <a:t>ppl</a:t>
            </a:r>
            <a:r>
              <a:rPr lang="en-US" sz="1600" dirty="0"/>
              <a:t> figured out how to use electrical energy to get machines going. They also put financial securities on their business so stockholders don't run them into debt</a:t>
            </a:r>
          </a:p>
          <a:p>
            <a:pPr>
              <a:lnSpc>
                <a:spcPct val="120000"/>
              </a:lnSpc>
            </a:pPr>
            <a:r>
              <a:rPr lang="en-US" sz="1600" dirty="0"/>
              <a:t>cities had resources for almost everything</a:t>
            </a:r>
          </a:p>
          <a:p>
            <a:pPr>
              <a:lnSpc>
                <a:spcPct val="120000"/>
              </a:lnSpc>
            </a:pPr>
            <a:r>
              <a:rPr lang="en-US" sz="1600" dirty="0"/>
              <a:t>environmental factors were not taken into account and people were affected</a:t>
            </a:r>
          </a:p>
          <a:p>
            <a:pPr>
              <a:lnSpc>
                <a:spcPct val="120000"/>
              </a:lnSpc>
            </a:pPr>
            <a:r>
              <a:rPr lang="en-US" sz="1600" dirty="0"/>
              <a:t>before civil war, cities didn't need industry, after people felt like they should go </a:t>
            </a:r>
            <a:r>
              <a:rPr lang="en-US" sz="1600" dirty="0" err="1"/>
              <a:t>toghether</a:t>
            </a:r>
            <a:endParaRPr lang="en-US" sz="1600" dirty="0"/>
          </a:p>
        </p:txBody>
      </p:sp>
    </p:spTree>
    <p:extLst>
      <p:ext uri="{BB962C8B-B14F-4D97-AF65-F5344CB8AC3E}">
        <p14:creationId xmlns:p14="http://schemas.microsoft.com/office/powerpoint/2010/main" val="42444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Mass Transit	</a:t>
            </a:r>
            <a:endParaRPr lang="en-US" dirty="0"/>
          </a:p>
        </p:txBody>
      </p:sp>
      <p:sp>
        <p:nvSpPr>
          <p:cNvPr id="3" name="Content Placeholder 2"/>
          <p:cNvSpPr>
            <a:spLocks noGrp="1"/>
          </p:cNvSpPr>
          <p:nvPr>
            <p:ph idx="1"/>
          </p:nvPr>
        </p:nvSpPr>
        <p:spPr>
          <a:xfrm>
            <a:off x="1066800" y="1972928"/>
            <a:ext cx="10058400" cy="4457700"/>
          </a:xfrm>
        </p:spPr>
        <p:txBody>
          <a:bodyPr>
            <a:noAutofit/>
          </a:bodyPr>
          <a:lstStyle/>
          <a:p>
            <a:r>
              <a:rPr lang="en-US" sz="1100" dirty="0"/>
              <a:t>before then rich people owned transportation, now everyone could do it</a:t>
            </a:r>
          </a:p>
          <a:p>
            <a:r>
              <a:rPr lang="en-US" sz="1100" dirty="0"/>
              <a:t>what they did was install rails run by horses</a:t>
            </a:r>
          </a:p>
          <a:p>
            <a:r>
              <a:rPr lang="en-US" sz="1100" dirty="0"/>
              <a:t>cheap transit coincided with racism. In the South star cars were for only white people, but Africans were not having it. They petitioned gov't and they lift all differences in streetcars</a:t>
            </a:r>
          </a:p>
          <a:p>
            <a:r>
              <a:rPr lang="en-US" sz="1100" dirty="0"/>
              <a:t>when the Jim Crow laws were introduced, Africans protested again</a:t>
            </a:r>
          </a:p>
          <a:p>
            <a:r>
              <a:rPr lang="en-US" sz="1100" dirty="0"/>
              <a:t>as construction continued, the railroad roads </a:t>
            </a:r>
            <a:r>
              <a:rPr lang="en-US" sz="1100" dirty="0" err="1"/>
              <a:t>recevied</a:t>
            </a:r>
            <a:r>
              <a:rPr lang="en-US" sz="1100" dirty="0"/>
              <a:t> maintenance restrictions</a:t>
            </a:r>
          </a:p>
          <a:p>
            <a:r>
              <a:rPr lang="en-US" sz="1100" dirty="0"/>
              <a:t>other companies wanted to put light and water in railroad stops they disregard any problems it could bring</a:t>
            </a:r>
          </a:p>
          <a:p>
            <a:r>
              <a:rPr lang="en-US" sz="1100" dirty="0"/>
              <a:t>Then people started to use mechanical power, like using a pulley system on a hill</a:t>
            </a:r>
          </a:p>
          <a:p>
            <a:r>
              <a:rPr lang="en-US" sz="1100" dirty="0"/>
              <a:t>cable cars were used in San Francisco and Chicago, but broke down too much</a:t>
            </a:r>
          </a:p>
          <a:p>
            <a:r>
              <a:rPr lang="en-US" sz="1100" dirty="0"/>
              <a:t>Electric trolleys replaced everything in the 1890's. Charles J. Van </a:t>
            </a:r>
            <a:r>
              <a:rPr lang="en-US" sz="1100" dirty="0" err="1"/>
              <a:t>Depoele</a:t>
            </a:r>
            <a:r>
              <a:rPr lang="en-US" sz="1100" dirty="0"/>
              <a:t> did the job</a:t>
            </a:r>
          </a:p>
          <a:p>
            <a:r>
              <a:rPr lang="en-US" sz="1100" dirty="0"/>
              <a:t>survey done in 1890's shows cities used  various forms of transportation</a:t>
            </a:r>
          </a:p>
          <a:p>
            <a:r>
              <a:rPr lang="en-US" sz="1100" dirty="0"/>
              <a:t>all followed fixed routes and predictable schedules</a:t>
            </a:r>
          </a:p>
          <a:p>
            <a:r>
              <a:rPr lang="en-US" sz="1100" dirty="0"/>
              <a:t>next century companies put them on stilts to avoid walking traffic</a:t>
            </a:r>
          </a:p>
          <a:p>
            <a:r>
              <a:rPr lang="en-US" sz="1100" dirty="0"/>
              <a:t>Subways also did the job but they were more expensive. (elevated railways, </a:t>
            </a:r>
            <a:r>
              <a:rPr lang="en-US" sz="1100" dirty="0" err="1"/>
              <a:t>els</a:t>
            </a:r>
            <a:r>
              <a:rPr lang="en-US" sz="1100" dirty="0"/>
              <a:t>) came out</a:t>
            </a:r>
          </a:p>
          <a:p>
            <a:r>
              <a:rPr lang="en-US" sz="1100" dirty="0"/>
              <a:t>in subways you can travel farther in less time, the land value around subways soared, but wealthy people did not like the noise of the </a:t>
            </a:r>
            <a:r>
              <a:rPr lang="en-US" sz="1100" dirty="0" err="1"/>
              <a:t>els</a:t>
            </a:r>
            <a:endParaRPr lang="en-US" sz="1100" dirty="0"/>
          </a:p>
          <a:p>
            <a:r>
              <a:rPr lang="en-US" sz="1100" dirty="0"/>
              <a:t>however companies kept getting bothered by gov't. problem was they had to spread all over the city, but didn't have the money to</a:t>
            </a:r>
          </a:p>
          <a:p>
            <a:r>
              <a:rPr lang="en-US" sz="1100" dirty="0"/>
              <a:t>when reformers found out transit </a:t>
            </a:r>
            <a:r>
              <a:rPr lang="en-US" sz="1100" dirty="0" err="1"/>
              <a:t>compaines</a:t>
            </a:r>
            <a:r>
              <a:rPr lang="en-US" sz="1100" dirty="0"/>
              <a:t> worked w/ corrupt </a:t>
            </a:r>
            <a:r>
              <a:rPr lang="en-US" sz="1100" dirty="0" err="1"/>
              <a:t>politicans</a:t>
            </a:r>
            <a:r>
              <a:rPr lang="en-US" sz="1100" dirty="0"/>
              <a:t> they set up municipal ownership after WWI</a:t>
            </a:r>
            <a:endParaRPr lang="en-US" sz="1100" dirty="0"/>
          </a:p>
        </p:txBody>
      </p:sp>
    </p:spTree>
    <p:extLst>
      <p:ext uri="{BB962C8B-B14F-4D97-AF65-F5344CB8AC3E}">
        <p14:creationId xmlns:p14="http://schemas.microsoft.com/office/powerpoint/2010/main" val="3966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Outward Sprawl of the Streetcar City</a:t>
            </a:r>
            <a:endParaRPr lang="en-US" dirty="0"/>
          </a:p>
        </p:txBody>
      </p:sp>
      <p:sp>
        <p:nvSpPr>
          <p:cNvPr id="3" name="Content Placeholder 2"/>
          <p:cNvSpPr>
            <a:spLocks noGrp="1"/>
          </p:cNvSpPr>
          <p:nvPr>
            <p:ph idx="1"/>
          </p:nvPr>
        </p:nvSpPr>
        <p:spPr>
          <a:xfrm>
            <a:off x="1066800" y="2513255"/>
            <a:ext cx="10058400" cy="4457700"/>
          </a:xfrm>
        </p:spPr>
        <p:txBody>
          <a:bodyPr>
            <a:noAutofit/>
          </a:bodyPr>
          <a:lstStyle/>
          <a:p>
            <a:pPr>
              <a:lnSpc>
                <a:spcPct val="50000"/>
              </a:lnSpc>
            </a:pPr>
            <a:r>
              <a:rPr lang="en-US" sz="2000" dirty="0"/>
              <a:t>Sidney </a:t>
            </a:r>
            <a:r>
              <a:rPr lang="en-US" sz="2000" dirty="0" err="1"/>
              <a:t>Geroge</a:t>
            </a:r>
            <a:r>
              <a:rPr lang="en-US" sz="2000" dirty="0"/>
              <a:t> Fisher said in 1859 that cities will spread because of transportation</a:t>
            </a:r>
          </a:p>
          <a:p>
            <a:pPr>
              <a:lnSpc>
                <a:spcPct val="50000"/>
              </a:lnSpc>
            </a:pPr>
            <a:r>
              <a:rPr lang="en-US" sz="2000" dirty="0"/>
              <a:t>Cities grew differently based on population density and land </a:t>
            </a:r>
            <a:r>
              <a:rPr lang="en-US" sz="2000" dirty="0" err="1"/>
              <a:t>specualtion</a:t>
            </a:r>
            <a:endParaRPr lang="en-US" sz="2000" dirty="0"/>
          </a:p>
          <a:p>
            <a:pPr>
              <a:lnSpc>
                <a:spcPct val="50000"/>
              </a:lnSpc>
            </a:pPr>
            <a:r>
              <a:rPr lang="en-US" sz="2000" dirty="0"/>
              <a:t>Ernest Burgess said in 1925 that cities became concentric, but this was a general pattern</a:t>
            </a:r>
          </a:p>
          <a:p>
            <a:pPr>
              <a:lnSpc>
                <a:spcPct val="50000"/>
              </a:lnSpc>
            </a:pPr>
            <a:r>
              <a:rPr lang="en-US" sz="2000" dirty="0"/>
              <a:t>before mass transit, only the wealthy could afford it</a:t>
            </a:r>
          </a:p>
          <a:p>
            <a:pPr>
              <a:lnSpc>
                <a:spcPct val="50000"/>
              </a:lnSpc>
            </a:pPr>
            <a:r>
              <a:rPr lang="en-US" sz="2000" dirty="0"/>
              <a:t>Now the rich could live in safe neighborhoods away from the city</a:t>
            </a:r>
          </a:p>
          <a:p>
            <a:pPr>
              <a:lnSpc>
                <a:spcPct val="50000"/>
              </a:lnSpc>
            </a:pPr>
            <a:r>
              <a:rPr lang="en-US" sz="2000" dirty="0" err="1"/>
              <a:t>surburban</a:t>
            </a:r>
            <a:r>
              <a:rPr lang="en-US" sz="2000" dirty="0"/>
              <a:t> builders thought they could bring the city to the suburbs, they couldn't</a:t>
            </a:r>
          </a:p>
          <a:p>
            <a:pPr>
              <a:lnSpc>
                <a:spcPct val="50000"/>
              </a:lnSpc>
            </a:pPr>
            <a:r>
              <a:rPr lang="en-US" sz="2000" dirty="0"/>
              <a:t>suburban development was not uniform, </a:t>
            </a:r>
            <a:r>
              <a:rPr lang="en-US" sz="2000" dirty="0" err="1"/>
              <a:t>comunters</a:t>
            </a:r>
            <a:r>
              <a:rPr lang="en-US" sz="2000" dirty="0"/>
              <a:t> had to walk to commuter rails to get to the more powerful mass transits in the city</a:t>
            </a:r>
          </a:p>
          <a:p>
            <a:pPr>
              <a:lnSpc>
                <a:spcPct val="50000"/>
              </a:lnSpc>
            </a:pPr>
            <a:r>
              <a:rPr lang="en-US" sz="2000" dirty="0"/>
              <a:t>in 1890's construction sped up the building of houses</a:t>
            </a:r>
          </a:p>
          <a:p>
            <a:pPr>
              <a:lnSpc>
                <a:spcPct val="50000"/>
              </a:lnSpc>
            </a:pPr>
            <a:r>
              <a:rPr lang="en-US" sz="2000" dirty="0" err="1"/>
              <a:t>Afican</a:t>
            </a:r>
            <a:r>
              <a:rPr lang="en-US" sz="2000" dirty="0"/>
              <a:t> Americans lived in cottages</a:t>
            </a:r>
          </a:p>
          <a:p>
            <a:pPr>
              <a:lnSpc>
                <a:spcPct val="50000"/>
              </a:lnSpc>
            </a:pPr>
            <a:r>
              <a:rPr lang="en-US" sz="2000" dirty="0"/>
              <a:t>Homeownership </a:t>
            </a:r>
            <a:r>
              <a:rPr lang="en-US" sz="2000" dirty="0" err="1"/>
              <a:t>vaired</a:t>
            </a:r>
            <a:r>
              <a:rPr lang="en-US" sz="2000" dirty="0"/>
              <a:t>, but immigrants tended to own more houses than the native-born</a:t>
            </a:r>
          </a:p>
          <a:p>
            <a:pPr>
              <a:lnSpc>
                <a:spcPct val="50000"/>
              </a:lnSpc>
            </a:pPr>
            <a:r>
              <a:rPr lang="en-US" sz="2000" dirty="0"/>
              <a:t>people who were too poor could not afford to move to the outer neighborhoods</a:t>
            </a:r>
          </a:p>
          <a:p>
            <a:pPr>
              <a:lnSpc>
                <a:spcPct val="50000"/>
              </a:lnSpc>
            </a:pPr>
            <a:r>
              <a:rPr lang="en-US" sz="2000" dirty="0"/>
              <a:t>cities annexed suburbs to get more taxes</a:t>
            </a:r>
            <a:endParaRPr lang="en-US" sz="2000" dirty="0"/>
          </a:p>
        </p:txBody>
      </p:sp>
    </p:spTree>
    <p:extLst>
      <p:ext uri="{BB962C8B-B14F-4D97-AF65-F5344CB8AC3E}">
        <p14:creationId xmlns:p14="http://schemas.microsoft.com/office/powerpoint/2010/main" val="153154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growth of commercial use and industrial districts</a:t>
            </a:r>
            <a:endParaRPr lang="en-US" dirty="0"/>
          </a:p>
        </p:txBody>
      </p:sp>
      <p:sp>
        <p:nvSpPr>
          <p:cNvPr id="3" name="Content Placeholder 2"/>
          <p:cNvSpPr>
            <a:spLocks noGrp="1"/>
          </p:cNvSpPr>
          <p:nvPr>
            <p:ph idx="1"/>
          </p:nvPr>
        </p:nvSpPr>
        <p:spPr>
          <a:xfrm>
            <a:off x="1066800" y="2513255"/>
            <a:ext cx="10058400" cy="4457700"/>
          </a:xfrm>
        </p:spPr>
        <p:txBody>
          <a:bodyPr>
            <a:noAutofit/>
          </a:bodyPr>
          <a:lstStyle/>
          <a:p>
            <a:pPr>
              <a:lnSpc>
                <a:spcPct val="90000"/>
              </a:lnSpc>
            </a:pPr>
            <a:r>
              <a:rPr lang="en-US" sz="2000" dirty="0"/>
              <a:t>mass transit turned the city to a working district</a:t>
            </a:r>
          </a:p>
          <a:p>
            <a:pPr>
              <a:lnSpc>
                <a:spcPct val="90000"/>
              </a:lnSpc>
            </a:pPr>
            <a:r>
              <a:rPr lang="en-US" sz="2000" dirty="0"/>
              <a:t>Retailing appeared as department stores, gender ideas changed as banks were made for men and clothing stores made for women</a:t>
            </a:r>
          </a:p>
          <a:p>
            <a:pPr>
              <a:lnSpc>
                <a:spcPct val="90000"/>
              </a:lnSpc>
            </a:pPr>
            <a:r>
              <a:rPr lang="en-US" sz="2000" dirty="0"/>
              <a:t>secondary businesses such as supermarkets appeared near transit stops</a:t>
            </a:r>
          </a:p>
          <a:p>
            <a:pPr>
              <a:lnSpc>
                <a:spcPct val="90000"/>
              </a:lnSpc>
            </a:pPr>
            <a:r>
              <a:rPr lang="en-US" sz="2000" dirty="0"/>
              <a:t>cities continued to grow</a:t>
            </a:r>
          </a:p>
          <a:p>
            <a:pPr>
              <a:lnSpc>
                <a:spcPct val="90000"/>
              </a:lnSpc>
            </a:pPr>
            <a:r>
              <a:rPr lang="en-US" sz="2000" dirty="0"/>
              <a:t>mass transit </a:t>
            </a:r>
            <a:r>
              <a:rPr lang="en-US" sz="2000" dirty="0" err="1"/>
              <a:t>seperated</a:t>
            </a:r>
            <a:r>
              <a:rPr lang="en-US" sz="2000" dirty="0"/>
              <a:t> everything</a:t>
            </a:r>
            <a:endParaRPr lang="en-US" sz="2000" dirty="0"/>
          </a:p>
        </p:txBody>
      </p:sp>
    </p:spTree>
    <p:extLst>
      <p:ext uri="{BB962C8B-B14F-4D97-AF65-F5344CB8AC3E}">
        <p14:creationId xmlns:p14="http://schemas.microsoft.com/office/powerpoint/2010/main" val="31961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Parks and commercial </a:t>
            </a:r>
            <a:r>
              <a:rPr lang="en-US" dirty="0" smtClean="0"/>
              <a:t>amusements</a:t>
            </a:r>
            <a:endParaRPr lang="en-US" dirty="0"/>
          </a:p>
        </p:txBody>
      </p:sp>
      <p:sp>
        <p:nvSpPr>
          <p:cNvPr id="3" name="Content Placeholder 2"/>
          <p:cNvSpPr>
            <a:spLocks noGrp="1"/>
          </p:cNvSpPr>
          <p:nvPr>
            <p:ph idx="1"/>
          </p:nvPr>
        </p:nvSpPr>
        <p:spPr>
          <a:xfrm>
            <a:off x="1066800" y="2367280"/>
            <a:ext cx="10058400" cy="4457700"/>
          </a:xfrm>
        </p:spPr>
        <p:txBody>
          <a:bodyPr>
            <a:noAutofit/>
          </a:bodyPr>
          <a:lstStyle/>
          <a:p>
            <a:pPr>
              <a:lnSpc>
                <a:spcPct val="90000"/>
              </a:lnSpc>
            </a:pPr>
            <a:r>
              <a:rPr lang="en-US" sz="1600" dirty="0"/>
              <a:t>at first workers would get off work whenever and mess around, but then employers got strict and imposed higher </a:t>
            </a:r>
            <a:r>
              <a:rPr lang="en-US" sz="1600" dirty="0" err="1"/>
              <a:t>workloades</a:t>
            </a:r>
            <a:endParaRPr lang="en-US" sz="1600" dirty="0"/>
          </a:p>
          <a:p>
            <a:pPr>
              <a:lnSpc>
                <a:spcPct val="90000"/>
              </a:lnSpc>
            </a:pPr>
            <a:r>
              <a:rPr lang="en-US" sz="1600" dirty="0"/>
              <a:t>people wanted parks, they used to hang in </a:t>
            </a:r>
            <a:r>
              <a:rPr lang="en-US" sz="1600" dirty="0" err="1"/>
              <a:t>cemetaries</a:t>
            </a:r>
            <a:r>
              <a:rPr lang="en-US" sz="1600" dirty="0"/>
              <a:t>, they wanted them for festivals ,public meetings, and formal hunting</a:t>
            </a:r>
          </a:p>
          <a:p>
            <a:pPr>
              <a:lnSpc>
                <a:spcPct val="90000"/>
              </a:lnSpc>
            </a:pPr>
            <a:r>
              <a:rPr lang="en-US" sz="1600" dirty="0"/>
              <a:t>New York Central Park came out in 1850 because bankers wanted to say NY was cosmopolitan, rich people wanted to raise land speculation and Andrew Jackson Downing said parks preach temperance better</a:t>
            </a:r>
          </a:p>
          <a:p>
            <a:pPr>
              <a:lnSpc>
                <a:spcPct val="90000"/>
              </a:lnSpc>
            </a:pPr>
            <a:r>
              <a:rPr lang="en-US" sz="1600" dirty="0"/>
              <a:t>Olmsted (</a:t>
            </a:r>
            <a:r>
              <a:rPr lang="en-US" sz="1600" dirty="0" err="1"/>
              <a:t>supervisior</a:t>
            </a:r>
            <a:r>
              <a:rPr lang="en-US" sz="1600" dirty="0"/>
              <a:t>) made the park a quiet place to stop men from seeking vicious, dangerous adventure. Made so that </a:t>
            </a:r>
            <a:r>
              <a:rPr lang="en-US" sz="1600" dirty="0" err="1"/>
              <a:t>ppl</a:t>
            </a:r>
            <a:r>
              <a:rPr lang="en-US" sz="1600" dirty="0"/>
              <a:t> can calm down. So men were vicious back then</a:t>
            </a:r>
          </a:p>
          <a:p>
            <a:pPr>
              <a:lnSpc>
                <a:spcPct val="90000"/>
              </a:lnSpc>
            </a:pPr>
            <a:r>
              <a:rPr lang="en-US" sz="1600" dirty="0"/>
              <a:t>it was an instant </a:t>
            </a:r>
            <a:r>
              <a:rPr lang="en-US" sz="1600" dirty="0" err="1"/>
              <a:t>sucess</a:t>
            </a:r>
            <a:r>
              <a:rPr lang="en-US" sz="1600" dirty="0"/>
              <a:t> and Olmstead said the park calms </a:t>
            </a:r>
            <a:r>
              <a:rPr lang="en-US" sz="1600" dirty="0" err="1"/>
              <a:t>ppl</a:t>
            </a:r>
            <a:r>
              <a:rPr lang="en-US" sz="1600" dirty="0"/>
              <a:t> down a lot</a:t>
            </a:r>
          </a:p>
          <a:p>
            <a:pPr>
              <a:lnSpc>
                <a:spcPct val="90000"/>
              </a:lnSpc>
            </a:pPr>
            <a:r>
              <a:rPr lang="en-US" sz="1600" dirty="0"/>
              <a:t>Olmstead, Vaux and H.W.S. Cleveland did this in many urban cities</a:t>
            </a:r>
          </a:p>
          <a:p>
            <a:pPr>
              <a:lnSpc>
                <a:spcPct val="90000"/>
              </a:lnSpc>
            </a:pPr>
            <a:r>
              <a:rPr lang="en-US" sz="1600" dirty="0"/>
              <a:t>as gas and electricity spread, going out was safer, people had more money. to protect respectability </a:t>
            </a:r>
            <a:r>
              <a:rPr lang="en-US" sz="1600" dirty="0" err="1"/>
              <a:t>ppl</a:t>
            </a:r>
            <a:r>
              <a:rPr lang="en-US" sz="1600" dirty="0"/>
              <a:t> made their theaters racist against black </a:t>
            </a:r>
            <a:r>
              <a:rPr lang="en-US" sz="1600" dirty="0" err="1"/>
              <a:t>ppl</a:t>
            </a:r>
            <a:endParaRPr lang="en-US" sz="1600" dirty="0"/>
          </a:p>
          <a:p>
            <a:pPr>
              <a:lnSpc>
                <a:spcPct val="90000"/>
              </a:lnSpc>
            </a:pPr>
            <a:r>
              <a:rPr lang="en-US" sz="1600" dirty="0"/>
              <a:t>Prostitution grew in cities but were pushed to </a:t>
            </a:r>
            <a:r>
              <a:rPr lang="en-US" sz="1600" dirty="0" err="1"/>
              <a:t>seperate</a:t>
            </a:r>
            <a:r>
              <a:rPr lang="en-US" sz="1600" dirty="0"/>
              <a:t> districts</a:t>
            </a:r>
          </a:p>
          <a:p>
            <a:pPr>
              <a:lnSpc>
                <a:spcPct val="90000"/>
              </a:lnSpc>
            </a:pPr>
            <a:r>
              <a:rPr lang="en-US" sz="1600" dirty="0"/>
              <a:t>in the center of the city all races mixed, although it was the counterpoint</a:t>
            </a:r>
            <a:endParaRPr lang="en-US" sz="1600" dirty="0"/>
          </a:p>
        </p:txBody>
      </p:sp>
    </p:spTree>
    <p:extLst>
      <p:ext uri="{BB962C8B-B14F-4D97-AF65-F5344CB8AC3E}">
        <p14:creationId xmlns:p14="http://schemas.microsoft.com/office/powerpoint/2010/main" val="311846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Mobility</a:t>
            </a:r>
            <a:endParaRPr lang="en-US" dirty="0"/>
          </a:p>
        </p:txBody>
      </p:sp>
      <p:sp>
        <p:nvSpPr>
          <p:cNvPr id="3" name="Content Placeholder 2"/>
          <p:cNvSpPr>
            <a:spLocks noGrp="1"/>
          </p:cNvSpPr>
          <p:nvPr>
            <p:ph idx="1"/>
          </p:nvPr>
        </p:nvSpPr>
        <p:spPr>
          <a:xfrm>
            <a:off x="873163" y="2625464"/>
            <a:ext cx="10058400" cy="4457700"/>
          </a:xfrm>
        </p:spPr>
        <p:txBody>
          <a:bodyPr>
            <a:noAutofit/>
          </a:bodyPr>
          <a:lstStyle/>
          <a:p>
            <a:pPr>
              <a:lnSpc>
                <a:spcPct val="90000"/>
              </a:lnSpc>
            </a:pPr>
            <a:r>
              <a:rPr lang="en-US" sz="1600" dirty="0"/>
              <a:t>because of mass transportation, people can move to different houses more</a:t>
            </a:r>
          </a:p>
          <a:p>
            <a:pPr>
              <a:lnSpc>
                <a:spcPct val="90000"/>
              </a:lnSpc>
            </a:pPr>
            <a:r>
              <a:rPr lang="en-US" sz="1600" dirty="0"/>
              <a:t>today analysts estimate 35% Americans live in a different home than they did 5 years ago</a:t>
            </a:r>
          </a:p>
          <a:p>
            <a:pPr>
              <a:lnSpc>
                <a:spcPct val="90000"/>
              </a:lnSpc>
            </a:pPr>
            <a:r>
              <a:rPr lang="en-US" sz="1600" dirty="0"/>
              <a:t>people moved to escape high rent ... or moved because their lives got better</a:t>
            </a:r>
          </a:p>
          <a:p>
            <a:pPr>
              <a:lnSpc>
                <a:spcPct val="90000"/>
              </a:lnSpc>
            </a:pPr>
            <a:r>
              <a:rPr lang="en-US" sz="1600" dirty="0"/>
              <a:t>people did not care about neighborhood spirit they just wanted to live better lives</a:t>
            </a:r>
            <a:endParaRPr lang="en-US" sz="1600" dirty="0"/>
          </a:p>
        </p:txBody>
      </p:sp>
    </p:spTree>
    <p:extLst>
      <p:ext uri="{BB962C8B-B14F-4D97-AF65-F5344CB8AC3E}">
        <p14:creationId xmlns:p14="http://schemas.microsoft.com/office/powerpoint/2010/main" val="136982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ademic Science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57FBB9D-AA08-4C32-8A71-9F02C5E4D8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Laboratory science</Template>
  <TotalTime>0</TotalTime>
  <Words>2052</Words>
  <Application>Microsoft Office PowerPoint</Application>
  <PresentationFormat>Custom</PresentationFormat>
  <Paragraphs>155</Paragraphs>
  <Slides>21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Academic Science 16x9</vt:lpstr>
      <vt:lpstr>Week 3 readings</vt:lpstr>
      <vt:lpstr>CSB CH 4</vt:lpstr>
      <vt:lpstr>PowerPoint Presentation</vt:lpstr>
      <vt:lpstr>Railroads and Industrial Growth</vt:lpstr>
      <vt:lpstr>The Growth of Mass Transit </vt:lpstr>
      <vt:lpstr>The Outward Sprawl of the Streetcar City</vt:lpstr>
      <vt:lpstr>The growth of commercial use and industrial districts</vt:lpstr>
      <vt:lpstr>Parks and commercial amusements</vt:lpstr>
      <vt:lpstr>Population Mobility</vt:lpstr>
      <vt:lpstr>CSB CH 5</vt:lpstr>
      <vt:lpstr>PowerPoint Presentation</vt:lpstr>
      <vt:lpstr>Waves of Immigration</vt:lpstr>
      <vt:lpstr>Ethnic Communities</vt:lpstr>
      <vt:lpstr>Rural Americans Move to the City</vt:lpstr>
      <vt:lpstr>Rural Americans Move to the City</vt:lpstr>
      <vt:lpstr>CSB CH 7</vt:lpstr>
      <vt:lpstr>PowerPoint Presentation</vt:lpstr>
      <vt:lpstr>Sandercock</vt:lpstr>
      <vt:lpstr>How might we live together with all of our differences</vt:lpstr>
      <vt:lpstr>James Donald an ethical Indifference</vt:lpstr>
      <vt:lpstr>Ash Amin: a politics of local liveability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2017-04-08T17:56:27Z</dcterms:created>
  <dcterms:modified xsi:type="dcterms:W3CDTF">2017-04-08T18:57:06Z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TC029023899991</vt:lpwstr>
  </property>
</Properties>
</file>